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62" r:id="rId2"/>
    <p:sldId id="257" r:id="rId3"/>
    <p:sldId id="306" r:id="rId4"/>
    <p:sldId id="317" r:id="rId5"/>
    <p:sldId id="310" r:id="rId6"/>
    <p:sldId id="314" r:id="rId7"/>
    <p:sldId id="299" r:id="rId8"/>
    <p:sldId id="318" r:id="rId9"/>
    <p:sldId id="296" r:id="rId10"/>
    <p:sldId id="263" r:id="rId11"/>
    <p:sldId id="301" r:id="rId12"/>
    <p:sldId id="264" r:id="rId13"/>
    <p:sldId id="320" r:id="rId14"/>
    <p:sldId id="319" r:id="rId15"/>
    <p:sldId id="304"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00FF"/>
    <a:srgbClr val="66CCFF"/>
    <a:srgbClr val="FFCCFF"/>
    <a:srgbClr val="CCFF99"/>
    <a:srgbClr val="99CCFF"/>
    <a:srgbClr val="99FF99"/>
    <a:srgbClr val="006600"/>
    <a:srgbClr val="CCECFF"/>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9/4/2015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9/4/2015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9/4/2015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9/4/2015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9/4/2015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9/4/2015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9/4/2015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9/4/2015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05000"/>
            <a:ext cx="8991600" cy="2819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9050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667000"/>
            <a:ext cx="6934200" cy="1143000"/>
          </a:xfrm>
        </p:spPr>
        <p:txBody>
          <a:bodyPr>
            <a:noAutofit/>
          </a:bodyPr>
          <a:lstStyle/>
          <a:p>
            <a:pPr algn="ctr">
              <a:buNone/>
            </a:pPr>
            <a:r>
              <a:rPr lang="en-US" sz="2500" dirty="0">
                <a:solidFill>
                  <a:schemeClr val="tx1"/>
                </a:solidFill>
                <a:latin typeface="Arial" pitchFamily="34" charset="0"/>
                <a:cs typeface="Arial" pitchFamily="34" charset="0"/>
              </a:rPr>
              <a:t>O Jesus, give me the grace to receive</a:t>
            </a:r>
          </a:p>
          <a:p>
            <a:pPr algn="ctr">
              <a:buNone/>
            </a:pPr>
            <a:r>
              <a:rPr lang="en-US" sz="2500" dirty="0">
                <a:solidFill>
                  <a:schemeClr val="tx1"/>
                </a:solidFill>
                <a:latin typeface="Arial" pitchFamily="34" charset="0"/>
                <a:cs typeface="Arial" pitchFamily="34" charset="0"/>
              </a:rPr>
              <a:t>The gifts of the Holy Spirit</a:t>
            </a:r>
          </a:p>
          <a:p>
            <a:pPr algn="ctr">
              <a:buNone/>
            </a:pPr>
            <a:r>
              <a:rPr lang="en-US" sz="2500" dirty="0">
                <a:solidFill>
                  <a:schemeClr val="tx1"/>
                </a:solidFill>
                <a:latin typeface="Arial" pitchFamily="34" charset="0"/>
                <a:cs typeface="Arial" pitchFamily="34" charset="0"/>
              </a:rPr>
              <a:t>And to grow in divine life.</a:t>
            </a:r>
            <a:endParaRPr lang="en-US" sz="2500" dirty="0">
              <a:solidFill>
                <a:schemeClr val="tx1"/>
              </a:solidFill>
              <a:latin typeface="Arial" pitchFamily="34" charset="0"/>
              <a:cs typeface="Arial" pitchFamily="34" charset="0"/>
            </a:endParaRP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238711"/>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90600" y="2225695"/>
            <a:ext cx="7239000" cy="1508105"/>
          </a:xfrm>
          <a:prstGeom prst="rect">
            <a:avLst/>
          </a:prstGeom>
          <a:noFill/>
        </p:spPr>
        <p:txBody>
          <a:bodyPr wrap="square" rtlCol="0">
            <a:spAutoFit/>
          </a:bodyPr>
          <a:lstStyle/>
          <a:p>
            <a:pPr algn="ctr"/>
            <a:r>
              <a:rPr lang="en-US" sz="2300" dirty="0">
                <a:latin typeface="Arial" pitchFamily="34" charset="0"/>
                <a:cs typeface="Arial" pitchFamily="34" charset="0"/>
              </a:rPr>
              <a:t>To know Jesus, to follow Jesus and to share Jesus,</a:t>
            </a:r>
          </a:p>
          <a:p>
            <a:pPr algn="ctr"/>
            <a:r>
              <a:rPr lang="en-US" sz="2300" dirty="0">
                <a:latin typeface="Arial" pitchFamily="34" charset="0"/>
                <a:cs typeface="Arial" pitchFamily="34" charset="0"/>
              </a:rPr>
              <a:t>The seven gifts of the Holy Spirit are given us:</a:t>
            </a:r>
          </a:p>
          <a:p>
            <a:pPr algn="ctr"/>
            <a:r>
              <a:rPr lang="en-US" sz="2300" dirty="0">
                <a:latin typeface="Arial" pitchFamily="34" charset="0"/>
                <a:cs typeface="Arial" pitchFamily="34" charset="0"/>
              </a:rPr>
              <a:t>Wisdom, understanding, right judgment, courage,</a:t>
            </a:r>
          </a:p>
          <a:p>
            <a:pPr algn="ctr"/>
            <a:r>
              <a:rPr lang="en-US" sz="2300" dirty="0">
                <a:latin typeface="Arial" pitchFamily="34" charset="0"/>
                <a:cs typeface="Arial" pitchFamily="34" charset="0"/>
              </a:rPr>
              <a:t>Knowledge, reverence and wonder and awe</a:t>
            </a:r>
            <a:endParaRPr lang="en-US" sz="2300" dirty="0">
              <a:latin typeface="Arial" pitchFamily="34" charset="0"/>
              <a:cs typeface="Arial" pitchFamily="34" charset="0"/>
            </a:endParaRPr>
          </a:p>
        </p:txBody>
      </p:sp>
      <p:sp>
        <p:nvSpPr>
          <p:cNvPr id="5" name="TextBox 4"/>
          <p:cNvSpPr txBox="1"/>
          <p:nvPr/>
        </p:nvSpPr>
        <p:spPr>
          <a:xfrm>
            <a:off x="2286000" y="1274058"/>
            <a:ext cx="4572000" cy="630942"/>
          </a:xfrm>
          <a:prstGeom prst="rect">
            <a:avLst/>
          </a:prstGeom>
          <a:noFill/>
        </p:spPr>
        <p:txBody>
          <a:bodyPr wrap="square" rtlCol="0">
            <a:spAutoFit/>
          </a:bodyPr>
          <a:lstStyle/>
          <a:p>
            <a:pPr algn="ctr"/>
            <a:r>
              <a:rPr lang="en-US" sz="3500" b="1" dirty="0">
                <a:solidFill>
                  <a:srgbClr val="00660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3733800" y="3783207"/>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Oval 7"/>
          <p:cNvSpPr/>
          <p:nvPr/>
        </p:nvSpPr>
        <p:spPr>
          <a:xfrm>
            <a:off x="76200" y="838200"/>
            <a:ext cx="8991600" cy="5791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3810000" y="304800"/>
            <a:ext cx="1371600" cy="13716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2743200" y="533400"/>
            <a:ext cx="3680749" cy="914400"/>
          </a:xfrm>
          <a:prstGeom prst="roundRect">
            <a:avLst>
              <a:gd name="adj"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2743200" y="533400"/>
            <a:ext cx="3733800" cy="838200"/>
          </a:xfrm>
        </p:spPr>
        <p:txBody>
          <a:bodyPr>
            <a:normAutofit/>
          </a:bodyPr>
          <a:lstStyle/>
          <a:p>
            <a:pPr algn="ctr"/>
            <a:r>
              <a:rPr lang="en-US" sz="4000" cap="none" dirty="0" err="1">
                <a:solidFill>
                  <a:srgbClr val="FFFF00"/>
                </a:solidFill>
                <a:effectLst/>
                <a:latin typeface="Cooper Std Black" pitchFamily="18" charset="0"/>
                <a:cs typeface="Times New Roman" pitchFamily="18" charset="0"/>
              </a:rPr>
              <a:t>Ridle</a:t>
            </a:r>
            <a:endParaRPr lang="en-US" sz="4000" cap="none" dirty="0">
              <a:solidFill>
                <a:srgbClr val="FFFF00"/>
              </a:solidFill>
              <a:effectLst/>
              <a:latin typeface="Cooper Std Black" pitchFamily="18" charset="0"/>
              <a:cs typeface="Times New Roman" pitchFamily="18" charset="0"/>
            </a:endParaRPr>
          </a:p>
        </p:txBody>
      </p:sp>
      <p:sp>
        <p:nvSpPr>
          <p:cNvPr id="5" name="Content Placeholder 2"/>
          <p:cNvSpPr>
            <a:spLocks noGrp="1"/>
          </p:cNvSpPr>
          <p:nvPr>
            <p:ph idx="1"/>
          </p:nvPr>
        </p:nvSpPr>
        <p:spPr>
          <a:xfrm>
            <a:off x="1676400" y="1524000"/>
            <a:ext cx="5715000" cy="2743200"/>
          </a:xfrm>
          <a:noFill/>
        </p:spPr>
        <p:txBody>
          <a:bodyPr>
            <a:noAutofit/>
          </a:bodyPr>
          <a:lstStyle/>
          <a:p>
            <a:pPr>
              <a:lnSpc>
                <a:spcPct val="150000"/>
              </a:lnSpc>
              <a:buNone/>
            </a:pPr>
            <a:r>
              <a:rPr lang="en-US" sz="2500" dirty="0">
                <a:solidFill>
                  <a:schemeClr val="tx1"/>
                </a:solidFill>
                <a:latin typeface="Arial" pitchFamily="34" charset="0"/>
                <a:cs typeface="Arial" pitchFamily="34" charset="0"/>
              </a:rPr>
              <a:t>Present in c hart		not in part</a:t>
            </a:r>
          </a:p>
          <a:p>
            <a:pPr>
              <a:lnSpc>
                <a:spcPct val="150000"/>
              </a:lnSpc>
              <a:buNone/>
            </a:pPr>
            <a:r>
              <a:rPr lang="en-US" sz="2500" dirty="0">
                <a:solidFill>
                  <a:schemeClr val="tx1"/>
                </a:solidFill>
                <a:latin typeface="Arial" pitchFamily="34" charset="0"/>
                <a:cs typeface="Arial" pitchFamily="34" charset="0"/>
              </a:rPr>
              <a:t>Present in hat		not in bat</a:t>
            </a:r>
          </a:p>
          <a:p>
            <a:pPr>
              <a:lnSpc>
                <a:spcPct val="150000"/>
              </a:lnSpc>
              <a:buNone/>
            </a:pPr>
            <a:r>
              <a:rPr lang="en-US" sz="2500" dirty="0">
                <a:solidFill>
                  <a:schemeClr val="tx1"/>
                </a:solidFill>
                <a:latin typeface="Arial" pitchFamily="34" charset="0"/>
                <a:cs typeface="Arial" pitchFamily="34" charset="0"/>
              </a:rPr>
              <a:t>Present in </a:t>
            </a:r>
            <a:r>
              <a:rPr lang="en-US" sz="2500" dirty="0">
                <a:solidFill>
                  <a:schemeClr val="tx1"/>
                </a:solidFill>
                <a:latin typeface="Arial" pitchFamily="34" charset="0"/>
                <a:cs typeface="Arial" pitchFamily="34" charset="0"/>
              </a:rPr>
              <a:t>u se</a:t>
            </a:r>
            <a:r>
              <a:rPr lang="en-US" sz="2500" dirty="0">
                <a:solidFill>
                  <a:schemeClr val="tx1"/>
                </a:solidFill>
                <a:latin typeface="Arial" pitchFamily="34" charset="0"/>
                <a:cs typeface="Arial" pitchFamily="34" charset="0"/>
              </a:rPr>
              <a:t>		not in </a:t>
            </a:r>
            <a:r>
              <a:rPr lang="en-US" sz="2500" dirty="0">
                <a:solidFill>
                  <a:schemeClr val="tx1"/>
                </a:solidFill>
                <a:latin typeface="Arial" pitchFamily="34" charset="0"/>
                <a:cs typeface="Arial" pitchFamily="34" charset="0"/>
              </a:rPr>
              <a:t>views</a:t>
            </a:r>
          </a:p>
          <a:p>
            <a:pPr>
              <a:lnSpc>
                <a:spcPct val="150000"/>
              </a:lnSpc>
              <a:buNone/>
            </a:pPr>
            <a:r>
              <a:rPr lang="en-US" sz="2500" dirty="0">
                <a:solidFill>
                  <a:schemeClr val="tx1"/>
                </a:solidFill>
                <a:latin typeface="Arial" pitchFamily="34" charset="0"/>
                <a:cs typeface="Arial" pitchFamily="34" charset="0"/>
              </a:rPr>
              <a:t>Present in </a:t>
            </a:r>
            <a:r>
              <a:rPr lang="en-US" sz="2500" dirty="0">
                <a:solidFill>
                  <a:schemeClr val="tx1"/>
                </a:solidFill>
                <a:latin typeface="Arial" pitchFamily="34" charset="0"/>
                <a:cs typeface="Arial" pitchFamily="34" charset="0"/>
              </a:rPr>
              <a:t>rays</a:t>
            </a:r>
            <a:r>
              <a:rPr lang="en-US" sz="2500" dirty="0">
                <a:solidFill>
                  <a:schemeClr val="tx1"/>
                </a:solidFill>
                <a:latin typeface="Arial" pitchFamily="34" charset="0"/>
                <a:cs typeface="Arial" pitchFamily="34" charset="0"/>
              </a:rPr>
              <a:t>		not in </a:t>
            </a:r>
            <a:r>
              <a:rPr lang="en-US" sz="2500" dirty="0">
                <a:solidFill>
                  <a:schemeClr val="tx1"/>
                </a:solidFill>
                <a:latin typeface="Arial" pitchFamily="34" charset="0"/>
                <a:cs typeface="Arial" pitchFamily="34" charset="0"/>
              </a:rPr>
              <a:t>ways</a:t>
            </a:r>
          </a:p>
          <a:p>
            <a:pPr>
              <a:lnSpc>
                <a:spcPct val="150000"/>
              </a:lnSpc>
              <a:buNone/>
            </a:pPr>
            <a:r>
              <a:rPr lang="en-US" sz="2500" dirty="0">
                <a:solidFill>
                  <a:schemeClr val="tx1"/>
                </a:solidFill>
                <a:latin typeface="Arial" pitchFamily="34" charset="0"/>
                <a:cs typeface="Arial" pitchFamily="34" charset="0"/>
              </a:rPr>
              <a:t>Present in </a:t>
            </a:r>
            <a:r>
              <a:rPr lang="en-US" sz="2500" dirty="0">
                <a:solidFill>
                  <a:schemeClr val="tx1"/>
                </a:solidFill>
                <a:latin typeface="Arial" pitchFamily="34" charset="0"/>
                <a:cs typeface="Arial" pitchFamily="34" charset="0"/>
              </a:rPr>
              <a:t>chips</a:t>
            </a:r>
            <a:r>
              <a:rPr lang="en-US" sz="2500" dirty="0">
                <a:solidFill>
                  <a:schemeClr val="tx1"/>
                </a:solidFill>
                <a:latin typeface="Arial" pitchFamily="34" charset="0"/>
                <a:cs typeface="Arial" pitchFamily="34" charset="0"/>
              </a:rPr>
              <a:t>		not in </a:t>
            </a:r>
            <a:r>
              <a:rPr lang="en-US" sz="2500" dirty="0">
                <a:solidFill>
                  <a:schemeClr val="tx1"/>
                </a:solidFill>
                <a:latin typeface="Arial" pitchFamily="34" charset="0"/>
                <a:cs typeface="Arial" pitchFamily="34" charset="0"/>
              </a:rPr>
              <a:t>tips</a:t>
            </a:r>
          </a:p>
          <a:p>
            <a:pPr>
              <a:lnSpc>
                <a:spcPct val="150000"/>
              </a:lnSpc>
              <a:buNone/>
            </a:pPr>
            <a:r>
              <a:rPr lang="en-US" sz="2500" dirty="0">
                <a:solidFill>
                  <a:schemeClr val="tx1"/>
                </a:solidFill>
                <a:latin typeface="Arial" pitchFamily="34" charset="0"/>
                <a:cs typeface="Arial" pitchFamily="34" charset="0"/>
              </a:rPr>
              <a:t>Present in </a:t>
            </a:r>
            <a:r>
              <a:rPr lang="en-US" sz="2500" dirty="0">
                <a:solidFill>
                  <a:schemeClr val="tx1"/>
                </a:solidFill>
                <a:latin typeface="Arial" pitchFamily="34" charset="0"/>
                <a:cs typeface="Arial" pitchFamily="34" charset="0"/>
              </a:rPr>
              <a:t>hall</a:t>
            </a:r>
            <a:r>
              <a:rPr lang="en-US" sz="2500" dirty="0">
                <a:solidFill>
                  <a:schemeClr val="tx1"/>
                </a:solidFill>
                <a:latin typeface="Arial" pitchFamily="34" charset="0"/>
                <a:cs typeface="Arial" pitchFamily="34" charset="0"/>
              </a:rPr>
              <a:t>		not in </a:t>
            </a:r>
            <a:r>
              <a:rPr lang="en-US" sz="2500" dirty="0">
                <a:solidFill>
                  <a:schemeClr val="tx1"/>
                </a:solidFill>
                <a:latin typeface="Arial" pitchFamily="34" charset="0"/>
                <a:cs typeface="Arial" pitchFamily="34" charset="0"/>
              </a:rPr>
              <a:t>ball</a:t>
            </a:r>
            <a:endParaRPr lang="en-US" sz="2500" dirty="0">
              <a:solidFill>
                <a:srgbClr val="FF00FF"/>
              </a:solidFill>
              <a:latin typeface="Arial" pitchFamily="34" charset="0"/>
              <a:cs typeface="Arial" pitchFamily="34" charset="0"/>
            </a:endParaRPr>
          </a:p>
          <a:p>
            <a:pPr>
              <a:lnSpc>
                <a:spcPct val="150000"/>
              </a:lnSpc>
              <a:buNone/>
            </a:pPr>
            <a:endParaRPr lang="en-US" sz="2500" dirty="0">
              <a:solidFill>
                <a:srgbClr val="FF00FF"/>
              </a:solidFill>
              <a:latin typeface="Arial" pitchFamily="34" charset="0"/>
              <a:cs typeface="Arial" pitchFamily="34" charset="0"/>
            </a:endParaRPr>
          </a:p>
          <a:p>
            <a:pPr>
              <a:lnSpc>
                <a:spcPct val="150000"/>
              </a:lnSpc>
              <a:buNone/>
            </a:pPr>
            <a:endParaRPr lang="en-US" sz="2500" dirty="0">
              <a:solidFill>
                <a:srgbClr val="FF00FF"/>
              </a:solidFill>
              <a:latin typeface="Arial" pitchFamily="34" charset="0"/>
              <a:cs typeface="Arial" pitchFamily="34" charset="0"/>
            </a:endParaRPr>
          </a:p>
          <a:p>
            <a:pPr>
              <a:lnSpc>
                <a:spcPct val="150000"/>
              </a:lnSpc>
              <a:buNone/>
            </a:pPr>
            <a:endParaRPr lang="en-US" sz="2500" dirty="0">
              <a:solidFill>
                <a:srgbClr val="FF00FF"/>
              </a:solidFill>
              <a:latin typeface="Arial" pitchFamily="34" charset="0"/>
              <a:cs typeface="Arial" pitchFamily="34" charset="0"/>
            </a:endParaRPr>
          </a:p>
          <a:p>
            <a:pPr>
              <a:lnSpc>
                <a:spcPct val="150000"/>
              </a:lnSpc>
              <a:buNone/>
            </a:pPr>
            <a:endParaRPr lang="en-US" sz="2500" dirty="0">
              <a:solidFill>
                <a:srgbClr val="FF00FF"/>
              </a:solidFill>
              <a:latin typeface="Arial" pitchFamily="34" charset="0"/>
              <a:cs typeface="Arial" pitchFamily="34" charset="0"/>
            </a:endParaRPr>
          </a:p>
        </p:txBody>
      </p:sp>
      <p:sp>
        <p:nvSpPr>
          <p:cNvPr id="18" name="Rectangle 17"/>
          <p:cNvSpPr/>
          <p:nvPr/>
        </p:nvSpPr>
        <p:spPr>
          <a:xfrm>
            <a:off x="2209800" y="5410200"/>
            <a:ext cx="4724400" cy="685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t>
            </a:r>
            <a:endParaRPr lang="en-US" sz="2000" dirty="0">
              <a:solidFill>
                <a:schemeClr val="tx1"/>
              </a:solidFill>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p:cTn id="4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0" y="2514600"/>
            <a:ext cx="91440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ounded Rectangle 5"/>
          <p:cNvSpPr/>
          <p:nvPr/>
        </p:nvSpPr>
        <p:spPr>
          <a:xfrm>
            <a:off x="76200" y="685800"/>
            <a:ext cx="8991600" cy="13716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
          <p:cNvSpPr>
            <a:spLocks noGrp="1"/>
          </p:cNvSpPr>
          <p:nvPr>
            <p:ph type="title"/>
          </p:nvPr>
        </p:nvSpPr>
        <p:spPr>
          <a:xfrm>
            <a:off x="0" y="914400"/>
            <a:ext cx="9144000" cy="838200"/>
          </a:xfrm>
        </p:spPr>
        <p:txBody>
          <a:bodyPr>
            <a:noAutofit/>
          </a:bodyPr>
          <a:lstStyle/>
          <a:p>
            <a:pPr algn="ctr"/>
            <a:r>
              <a:rPr lang="en-US" sz="3200" cap="none" dirty="0">
                <a:solidFill>
                  <a:schemeClr val="bg1"/>
                </a:solidFill>
                <a:effectLst/>
                <a:latin typeface="Cooper Std Black" pitchFamily="18" charset="0"/>
                <a:cs typeface="Times New Roman" pitchFamily="18" charset="0"/>
              </a:rPr>
              <a:t>Learn by heart</a:t>
            </a:r>
            <a:endParaRPr lang="en-US" sz="2500" cap="none" dirty="0">
              <a:solidFill>
                <a:schemeClr val="bg1"/>
              </a:solidFill>
              <a:effectLst/>
              <a:latin typeface="Arial" pitchFamily="34" charset="0"/>
              <a:cs typeface="Arial" pitchFamily="34" charset="0"/>
            </a:endParaRPr>
          </a:p>
        </p:txBody>
      </p:sp>
      <p:sp>
        <p:nvSpPr>
          <p:cNvPr id="18" name="Title 1"/>
          <p:cNvSpPr txBox="1">
            <a:spLocks/>
          </p:cNvSpPr>
          <p:nvPr/>
        </p:nvSpPr>
        <p:spPr>
          <a:xfrm>
            <a:off x="304800" y="4343400"/>
            <a:ext cx="8458200" cy="2057400"/>
          </a:xfrm>
          <a:prstGeom prst="rect">
            <a:avLst/>
          </a:prstGeom>
          <a:ln>
            <a:noFill/>
          </a:ln>
        </p:spPr>
        <p:txBody>
          <a:bodyPr vert="horz" anchor="ctr">
            <a:noAutofit/>
          </a:bodyPr>
          <a:lstStyle/>
          <a:p>
            <a:pPr algn="ctr"/>
            <a:r>
              <a:rPr lang="en-US" sz="3600" b="1" dirty="0">
                <a:latin typeface="Arial" pitchFamily="34" charset="0"/>
                <a:cs typeface="Arial" pitchFamily="34" charset="0"/>
              </a:rPr>
              <a:t>The gifts of the Holy Spirit.</a:t>
            </a:r>
            <a:endParaRPr lang="en-US" sz="3600" b="1" dirty="0">
              <a:latin typeface="Arial" pitchFamily="34" charset="0"/>
              <a:cs typeface="Arial" pitchFamily="34" charset="0"/>
            </a:endParaRPr>
          </a:p>
        </p:txBody>
      </p:sp>
      <p:pic>
        <p:nvPicPr>
          <p:cNvPr id="5122" name="Picture 2" descr="C:\Users\user\Desktop\Holy-Spirit-Dove.jpg"/>
          <p:cNvPicPr>
            <a:picLocks noChangeAspect="1" noChangeArrowheads="1"/>
          </p:cNvPicPr>
          <p:nvPr/>
        </p:nvPicPr>
        <p:blipFill>
          <a:blip r:embed="rId3" cstate="print"/>
          <a:srcRect/>
          <a:stretch>
            <a:fillRect/>
          </a:stretch>
        </p:blipFill>
        <p:spPr bwMode="auto">
          <a:xfrm>
            <a:off x="3048000" y="2590800"/>
            <a:ext cx="2971800" cy="2303252"/>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2" name="Rounded Rectangle 11"/>
          <p:cNvSpPr/>
          <p:nvPr/>
        </p:nvSpPr>
        <p:spPr>
          <a:xfrm>
            <a:off x="152400" y="152400"/>
            <a:ext cx="8839200" cy="6553200"/>
          </a:xfrm>
          <a:prstGeom prst="roundRect">
            <a:avLst>
              <a:gd name="adj" fmla="val 5993"/>
            </a:avLst>
          </a:prstGeom>
          <a:solidFill>
            <a:srgbClr val="66CC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rot="4345382">
            <a:off x="1911066" y="477687"/>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25"/>
          <p:cNvSpPr/>
          <p:nvPr/>
        </p:nvSpPr>
        <p:spPr>
          <a:xfrm rot="2907803">
            <a:off x="2334352" y="1328809"/>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446982">
            <a:off x="3079220" y="1932119"/>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038600" y="2057401"/>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20028387">
            <a:off x="4973257" y="1763044"/>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8774762">
            <a:off x="5736833" y="1283717"/>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7267869">
            <a:off x="6101443" y="485291"/>
            <a:ext cx="1091646" cy="4488892"/>
          </a:xfrm>
          <a:custGeom>
            <a:avLst/>
            <a:gdLst>
              <a:gd name="connsiteX0" fmla="*/ 810228 w 1817225"/>
              <a:gd name="connsiteY0" fmla="*/ 0 h 3692324"/>
              <a:gd name="connsiteX1" fmla="*/ 0 w 1817225"/>
              <a:gd name="connsiteY1" fmla="*/ 2766349 h 3692324"/>
              <a:gd name="connsiteX2" fmla="*/ 925975 w 1817225"/>
              <a:gd name="connsiteY2" fmla="*/ 3692324 h 3692324"/>
              <a:gd name="connsiteX3" fmla="*/ 1817225 w 1817225"/>
              <a:gd name="connsiteY3" fmla="*/ 2754775 h 3692324"/>
              <a:gd name="connsiteX4" fmla="*/ 1053296 w 1817225"/>
              <a:gd name="connsiteY4" fmla="*/ 23149 h 3692324"/>
              <a:gd name="connsiteX5" fmla="*/ 810228 w 1817225"/>
              <a:gd name="connsiteY5" fmla="*/ 0 h 36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7225" h="3692324">
                <a:moveTo>
                  <a:pt x="810228" y="0"/>
                </a:moveTo>
                <a:lnTo>
                  <a:pt x="0" y="2766349"/>
                </a:lnTo>
                <a:lnTo>
                  <a:pt x="925975" y="3692324"/>
                </a:lnTo>
                <a:lnTo>
                  <a:pt x="1817225" y="2754775"/>
                </a:lnTo>
                <a:lnTo>
                  <a:pt x="1053296" y="23149"/>
                </a:lnTo>
                <a:lnTo>
                  <a:pt x="810228" y="0"/>
                </a:lnTo>
                <a:close/>
              </a:path>
            </a:pathLst>
          </a:cu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733800" y="1447800"/>
            <a:ext cx="1676400" cy="1676400"/>
          </a:xfrm>
          <a:prstGeom prst="ellipse">
            <a:avLst/>
          </a:prstGeom>
          <a:gradFill>
            <a:gsLst>
              <a:gs pos="0">
                <a:schemeClr val="accent1">
                  <a:lumMod val="60000"/>
                  <a:lumOff val="40000"/>
                </a:schemeClr>
              </a:gs>
              <a:gs pos="50000">
                <a:schemeClr val="bg1"/>
              </a:gs>
              <a:gs pos="100000">
                <a:schemeClr val="accent1">
                  <a:lumMod val="60000"/>
                  <a:lumOff val="40000"/>
                </a:schemeClr>
              </a:gs>
            </a:gsLst>
            <a:lin ang="5400000" scaled="0"/>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1"/>
          <p:cNvSpPr txBox="1">
            <a:spLocks/>
          </p:cNvSpPr>
          <p:nvPr/>
        </p:nvSpPr>
        <p:spPr>
          <a:xfrm>
            <a:off x="228600" y="533400"/>
            <a:ext cx="8610600" cy="609600"/>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500" b="0" i="0" u="none" strike="noStrike" kern="1200" cap="none" spc="0" normalizeH="0" baseline="0" noProof="0" dirty="0">
                <a:ln>
                  <a:noFill/>
                </a:ln>
                <a:solidFill>
                  <a:schemeClr val="bg1"/>
                </a:solidFill>
                <a:effectLst/>
                <a:uLnTx/>
                <a:uFillTx/>
                <a:latin typeface="Cooper Std Black" pitchFamily="18" charset="0"/>
                <a:ea typeface="+mj-ea"/>
                <a:cs typeface="Times New Roman" pitchFamily="18" charset="0"/>
              </a:rPr>
              <a:t>Write the gifts of the Holy Spirit and complete the word – sun.</a:t>
            </a:r>
            <a:endParaRPr kumimoji="0" lang="en-US" sz="3500" b="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pic>
        <p:nvPicPr>
          <p:cNvPr id="19" name="Picture 2" descr="C:\Users\user\Desktop\pentecost-fire-dove.png"/>
          <p:cNvPicPr>
            <a:picLocks noChangeAspect="1" noChangeArrowheads="1"/>
          </p:cNvPicPr>
          <p:nvPr/>
        </p:nvPicPr>
        <p:blipFill>
          <a:blip r:embed="rId3" cstate="print"/>
          <a:srcRect/>
          <a:stretch>
            <a:fillRect/>
          </a:stretch>
        </p:blipFill>
        <p:spPr bwMode="auto">
          <a:xfrm>
            <a:off x="3886200" y="1524000"/>
            <a:ext cx="1447800" cy="1447800"/>
          </a:xfrm>
          <a:prstGeom prst="rect">
            <a:avLst/>
          </a:prstGeom>
          <a:noFill/>
        </p:spPr>
      </p:pic>
      <p:sp>
        <p:nvSpPr>
          <p:cNvPr id="24" name="Rectangle 23"/>
          <p:cNvSpPr/>
          <p:nvPr/>
        </p:nvSpPr>
        <p:spPr>
          <a:xfrm rot="20847329">
            <a:off x="1148591" y="2242503"/>
            <a:ext cx="4572000" cy="553998"/>
          </a:xfrm>
          <a:prstGeom prst="rect">
            <a:avLst/>
          </a:prstGeom>
        </p:spPr>
        <p:txBody>
          <a:bodyPr>
            <a:spAutoFit/>
          </a:bodyPr>
          <a:lstStyle/>
          <a:p>
            <a:r>
              <a:rPr lang="en-US" sz="3000" b="1" dirty="0">
                <a:latin typeface="Arial" pitchFamily="34" charset="0"/>
                <a:cs typeface="Arial" pitchFamily="34" charset="0"/>
              </a:rPr>
              <a:t>Wisdom</a:t>
            </a:r>
            <a:endParaRPr lang="en-US" sz="3000" b="1" dirty="0"/>
          </a:p>
        </p:txBody>
      </p:sp>
      <p:sp>
        <p:nvSpPr>
          <p:cNvPr id="33" name="Rectangle 32"/>
          <p:cNvSpPr/>
          <p:nvPr/>
        </p:nvSpPr>
        <p:spPr>
          <a:xfrm rot="19086619">
            <a:off x="932677" y="2867235"/>
            <a:ext cx="4572000" cy="553998"/>
          </a:xfrm>
          <a:prstGeom prst="rect">
            <a:avLst/>
          </a:prstGeom>
        </p:spPr>
        <p:txBody>
          <a:bodyPr>
            <a:spAutoFit/>
          </a:bodyPr>
          <a:lstStyle/>
          <a:p>
            <a:r>
              <a:rPr lang="en-US" sz="3000" b="1" dirty="0">
                <a:latin typeface="Arial" pitchFamily="34" charset="0"/>
                <a:cs typeface="Arial" pitchFamily="34" charset="0"/>
              </a:rPr>
              <a:t>understanding</a:t>
            </a:r>
            <a:endParaRPr lang="en-US" sz="3000" b="1" dirty="0"/>
          </a:p>
        </p:txBody>
      </p:sp>
      <p:sp>
        <p:nvSpPr>
          <p:cNvPr id="34" name="Rectangle 33"/>
          <p:cNvSpPr/>
          <p:nvPr/>
        </p:nvSpPr>
        <p:spPr>
          <a:xfrm rot="17798197">
            <a:off x="1729683" y="3262171"/>
            <a:ext cx="4572000" cy="553998"/>
          </a:xfrm>
          <a:prstGeom prst="rect">
            <a:avLst/>
          </a:prstGeom>
        </p:spPr>
        <p:txBody>
          <a:bodyPr>
            <a:spAutoFit/>
          </a:bodyPr>
          <a:lstStyle/>
          <a:p>
            <a:r>
              <a:rPr lang="en-US" sz="3000" b="1" dirty="0">
                <a:latin typeface="Arial" pitchFamily="34" charset="0"/>
                <a:cs typeface="Arial" pitchFamily="34" charset="0"/>
              </a:rPr>
              <a:t>counsel</a:t>
            </a:r>
            <a:endParaRPr lang="en-US" sz="3000" b="1" dirty="0"/>
          </a:p>
        </p:txBody>
      </p:sp>
      <p:sp>
        <p:nvSpPr>
          <p:cNvPr id="35" name="Rectangle 34"/>
          <p:cNvSpPr/>
          <p:nvPr/>
        </p:nvSpPr>
        <p:spPr>
          <a:xfrm rot="15884700">
            <a:off x="2161606" y="3320162"/>
            <a:ext cx="4572000" cy="553998"/>
          </a:xfrm>
          <a:prstGeom prst="rect">
            <a:avLst/>
          </a:prstGeom>
        </p:spPr>
        <p:txBody>
          <a:bodyPr>
            <a:spAutoFit/>
          </a:bodyPr>
          <a:lstStyle/>
          <a:p>
            <a:r>
              <a:rPr lang="en-US" sz="3000" b="1" dirty="0">
                <a:latin typeface="Arial" pitchFamily="34" charset="0"/>
                <a:cs typeface="Arial" pitchFamily="34" charset="0"/>
              </a:rPr>
              <a:t>knowledge</a:t>
            </a:r>
            <a:endParaRPr lang="en-US" sz="3000" b="1" dirty="0"/>
          </a:p>
        </p:txBody>
      </p:sp>
      <p:sp>
        <p:nvSpPr>
          <p:cNvPr id="36" name="Rectangle 35"/>
          <p:cNvSpPr/>
          <p:nvPr/>
        </p:nvSpPr>
        <p:spPr>
          <a:xfrm rot="3888848">
            <a:off x="4984640" y="4323670"/>
            <a:ext cx="1823762" cy="553998"/>
          </a:xfrm>
          <a:prstGeom prst="rect">
            <a:avLst/>
          </a:prstGeom>
        </p:spPr>
        <p:txBody>
          <a:bodyPr wrap="square">
            <a:spAutoFit/>
          </a:bodyPr>
          <a:lstStyle/>
          <a:p>
            <a:r>
              <a:rPr lang="en-US" sz="3000" b="1" dirty="0">
                <a:latin typeface="Arial" pitchFamily="34" charset="0"/>
                <a:cs typeface="Arial" pitchFamily="34" charset="0"/>
              </a:rPr>
              <a:t>fortitude</a:t>
            </a:r>
            <a:endParaRPr lang="en-US" sz="3000" b="1" dirty="0"/>
          </a:p>
        </p:txBody>
      </p:sp>
      <p:sp>
        <p:nvSpPr>
          <p:cNvPr id="37" name="Rectangle 36"/>
          <p:cNvSpPr/>
          <p:nvPr/>
        </p:nvSpPr>
        <p:spPr>
          <a:xfrm rot="2857573">
            <a:off x="6269906" y="4088554"/>
            <a:ext cx="1823762" cy="553998"/>
          </a:xfrm>
          <a:prstGeom prst="rect">
            <a:avLst/>
          </a:prstGeom>
        </p:spPr>
        <p:txBody>
          <a:bodyPr wrap="square">
            <a:spAutoFit/>
          </a:bodyPr>
          <a:lstStyle/>
          <a:p>
            <a:r>
              <a:rPr lang="en-US" sz="3000" b="1" dirty="0">
                <a:latin typeface="Arial" pitchFamily="34" charset="0"/>
                <a:cs typeface="Arial" pitchFamily="34" charset="0"/>
              </a:rPr>
              <a:t>piety</a:t>
            </a:r>
            <a:endParaRPr lang="en-US" sz="3000" b="1" dirty="0"/>
          </a:p>
        </p:txBody>
      </p:sp>
      <p:sp>
        <p:nvSpPr>
          <p:cNvPr id="38" name="Rectangle 37"/>
          <p:cNvSpPr/>
          <p:nvPr/>
        </p:nvSpPr>
        <p:spPr>
          <a:xfrm rot="1314658">
            <a:off x="5913282" y="2650990"/>
            <a:ext cx="2533038" cy="553998"/>
          </a:xfrm>
          <a:prstGeom prst="rect">
            <a:avLst/>
          </a:prstGeom>
        </p:spPr>
        <p:txBody>
          <a:bodyPr wrap="square">
            <a:spAutoFit/>
          </a:bodyPr>
          <a:lstStyle/>
          <a:p>
            <a:r>
              <a:rPr lang="en-US" sz="3000" b="1" dirty="0">
                <a:latin typeface="Arial" pitchFamily="34" charset="0"/>
                <a:cs typeface="Arial" pitchFamily="34" charset="0"/>
              </a:rPr>
              <a:t>Fear </a:t>
            </a:r>
            <a:r>
              <a:rPr lang="en-US" sz="3000" b="1" dirty="0">
                <a:latin typeface="Arial" pitchFamily="34" charset="0"/>
                <a:cs typeface="Arial" pitchFamily="34" charset="0"/>
              </a:rPr>
              <a:t>of God </a:t>
            </a:r>
            <a:endParaRPr lang="en-US" sz="3000" b="1" dirty="0"/>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4" grpId="0"/>
      <p:bldP spid="33" grpId="0"/>
      <p:bldP spid="34" grpId="0"/>
      <p:bldP spid="35" grpId="0"/>
      <p:bldP spid="36" grpId="0"/>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133600"/>
            <a:ext cx="8763000" cy="2514600"/>
          </a:xfrm>
          <a:prstGeom prst="roundRect">
            <a:avLst>
              <a:gd name="adj" fmla="val 710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endParaRPr lang="en-US" sz="2000" dirty="0">
              <a:solidFill>
                <a:schemeClr val="tx1"/>
              </a:solidFill>
              <a:latin typeface="Arial" pitchFamily="34" charset="0"/>
              <a:cs typeface="Arial" pitchFamily="34" charset="0"/>
            </a:endParaRPr>
          </a:p>
        </p:txBody>
      </p:sp>
      <p:sp>
        <p:nvSpPr>
          <p:cNvPr id="4" name="Title 1"/>
          <p:cNvSpPr>
            <a:spLocks noGrp="1"/>
          </p:cNvSpPr>
          <p:nvPr>
            <p:ph type="title"/>
          </p:nvPr>
        </p:nvSpPr>
        <p:spPr>
          <a:xfrm>
            <a:off x="0" y="22098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My decision</a:t>
            </a:r>
          </a:p>
        </p:txBody>
      </p:sp>
      <p:sp>
        <p:nvSpPr>
          <p:cNvPr id="9" name="Content Placeholder 2"/>
          <p:cNvSpPr txBox="1">
            <a:spLocks/>
          </p:cNvSpPr>
          <p:nvPr/>
        </p:nvSpPr>
        <p:spPr>
          <a:xfrm>
            <a:off x="457200" y="3124200"/>
            <a:ext cx="8153400" cy="914400"/>
          </a:xfrm>
          <a:prstGeom prst="rect">
            <a:avLst/>
          </a:prstGeom>
        </p:spPr>
        <p:txBody>
          <a:bodyPr vert="horz">
            <a:noAutofit/>
          </a:bodyPr>
          <a:lstStyle/>
          <a:p>
            <a:pPr marL="342900" marR="0" lvl="0" indent="-342900" algn="ctr" defTabSz="914400" rtl="0" eaLnBrk="1" fontAlgn="auto" latinLnBrk="0" hangingPunct="1">
              <a:lnSpc>
                <a:spcPct val="150000"/>
              </a:lnSpc>
              <a:spcBef>
                <a:spcPct val="20000"/>
              </a:spcBef>
              <a:spcAft>
                <a:spcPts val="0"/>
              </a:spcAft>
              <a:buClr>
                <a:schemeClr val="accent1"/>
              </a:buClr>
              <a:buSzPct val="70000"/>
              <a:buFont typeface="Wingdings 2"/>
              <a:buNone/>
              <a:tabLst/>
              <a:defRPr/>
            </a:pPr>
            <a:r>
              <a:rPr lang="en-US" sz="2500" dirty="0">
                <a:latin typeface="Arial" pitchFamily="34" charset="0"/>
                <a:cs typeface="Arial" pitchFamily="34" charset="0"/>
              </a:rPr>
              <a:t>I will </a:t>
            </a:r>
            <a:r>
              <a:rPr lang="en-US" sz="2500" dirty="0">
                <a:latin typeface="Arial" pitchFamily="34" charset="0"/>
                <a:cs typeface="Arial" pitchFamily="34" charset="0"/>
              </a:rPr>
              <a:t>try to use the gifts and </a:t>
            </a:r>
            <a:r>
              <a:rPr lang="en-US" sz="2500" dirty="0" err="1">
                <a:latin typeface="Arial" pitchFamily="34" charset="0"/>
                <a:cs typeface="Arial" pitchFamily="34" charset="0"/>
              </a:rPr>
              <a:t>charisms</a:t>
            </a:r>
            <a:r>
              <a:rPr lang="en-US" sz="2500" dirty="0">
                <a:latin typeface="Arial" pitchFamily="34" charset="0"/>
                <a:cs typeface="Arial" pitchFamily="34" charset="0"/>
              </a:rPr>
              <a:t> God has given me to do good to others.</a:t>
            </a:r>
            <a:endParaRPr kumimoji="0" lang="en-US" sz="2500" b="0" i="0" u="none" strike="noStrike" kern="1200" cap="none" spc="0" normalizeH="0" baseline="0" noProof="0" dirty="0">
              <a:ln>
                <a:noFill/>
              </a:ln>
              <a:solidFill>
                <a:srgbClr val="FF00FF"/>
              </a:solidFill>
              <a:effectLst/>
              <a:uLnTx/>
              <a:uFillTx/>
              <a:latin typeface="Arial" pitchFamily="34" charset="0"/>
              <a:ea typeface="+mn-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304800"/>
            <a:ext cx="9144000" cy="16002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14</a:t>
            </a:r>
            <a:r>
              <a:rPr lang="en-US" sz="2800" cap="none" dirty="0">
                <a:solidFill>
                  <a:srgbClr val="002060"/>
                </a:solidFill>
                <a:effectLst/>
                <a:latin typeface="Cooper Std Black" pitchFamily="18" charset="0"/>
                <a:cs typeface="Arial" pitchFamily="34" charset="0"/>
              </a:rPr>
              <a:t/>
            </a:r>
            <a:br>
              <a:rPr lang="en-US" sz="2800" cap="none" dirty="0">
                <a:solidFill>
                  <a:srgbClr val="002060"/>
                </a:solidFill>
                <a:effectLst/>
                <a:latin typeface="Cooper Std Black" pitchFamily="18"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900" cap="none" dirty="0">
                <a:ln>
                  <a:solidFill>
                    <a:schemeClr val="bg1"/>
                  </a:solidFill>
                </a:ln>
                <a:solidFill>
                  <a:srgbClr val="FF0000"/>
                </a:solidFill>
                <a:effectLst/>
                <a:latin typeface="Cooper Std Black" pitchFamily="18" charset="0"/>
                <a:cs typeface="Times New Roman" pitchFamily="18" charset="0"/>
              </a:rPr>
              <a:t>People Led By The Spirit</a:t>
            </a:r>
            <a:endParaRPr lang="en-US" sz="3900" cap="none" dirty="0">
              <a:ln>
                <a:solidFill>
                  <a:schemeClr val="bg1"/>
                </a:solidFill>
              </a:ln>
              <a:solidFill>
                <a:srgbClr val="FF0000"/>
              </a:solidFill>
              <a:effectLst/>
              <a:latin typeface="Cooper Std Black" pitchFamily="18" charset="0"/>
              <a:cs typeface="Times New Roman" pitchFamily="18" charset="0"/>
            </a:endParaRPr>
          </a:p>
        </p:txBody>
      </p:sp>
      <p:pic>
        <p:nvPicPr>
          <p:cNvPr id="3" name="Picture 2" descr="C:\Users\user\Desktop\holy-spirit-dove-fire.jpg"/>
          <p:cNvPicPr>
            <a:picLocks noChangeAspect="1" noChangeArrowheads="1"/>
          </p:cNvPicPr>
          <p:nvPr/>
        </p:nvPicPr>
        <p:blipFill>
          <a:blip r:embed="rId4" cstate="print"/>
          <a:srcRect/>
          <a:stretch>
            <a:fillRect/>
          </a:stretch>
        </p:blipFill>
        <p:spPr bwMode="auto">
          <a:xfrm>
            <a:off x="0" y="2133600"/>
            <a:ext cx="9144000" cy="4303889"/>
          </a:xfrm>
          <a:prstGeom prst="star32">
            <a:avLst>
              <a:gd name="adj" fmla="val 43417"/>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28600"/>
            <a:ext cx="8686800" cy="3352800"/>
          </a:xfrm>
          <a:prstGeom prst="roundRect">
            <a:avLst>
              <a:gd name="adj" fmla="val 1311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457200"/>
            <a:ext cx="8382000" cy="2015936"/>
          </a:xfrm>
          <a:prstGeom prst="rect">
            <a:avLst/>
          </a:prstGeom>
          <a:noFill/>
        </p:spPr>
        <p:txBody>
          <a:bodyPr wrap="square" rtlCol="0">
            <a:spAutoFit/>
          </a:bodyPr>
          <a:lstStyle/>
          <a:p>
            <a:pPr algn="ctr"/>
            <a:r>
              <a:rPr lang="en-US" sz="2500" dirty="0">
                <a:latin typeface="Arial" pitchFamily="34" charset="0"/>
                <a:cs typeface="Arial" pitchFamily="34" charset="0"/>
              </a:rPr>
              <a:t>The apostles sent by Jesus went to different parts of the world and preached the Kingdom of God. Thousands of people believed in the Gospel and thus formed the early Christian community. The Acts of the apostles in the Bibles describes the life of the early Christian community.</a:t>
            </a:r>
            <a:endParaRPr lang="en-US" sz="2500" b="1" dirty="0">
              <a:latin typeface="Arial" pitchFamily="34" charset="0"/>
              <a:cs typeface="Arial" pitchFamily="34" charset="0"/>
            </a:endParaRPr>
          </a:p>
        </p:txBody>
      </p:sp>
      <p:pic>
        <p:nvPicPr>
          <p:cNvPr id="7" name="Picture 2" descr="C:\Users\user\Desktop\apostles.jpg"/>
          <p:cNvPicPr>
            <a:picLocks noChangeAspect="1" noChangeArrowheads="1"/>
          </p:cNvPicPr>
          <p:nvPr/>
        </p:nvPicPr>
        <p:blipFill>
          <a:blip r:embed="rId3" cstate="print"/>
          <a:srcRect b="12666"/>
          <a:stretch>
            <a:fillRect/>
          </a:stretch>
        </p:blipFill>
        <p:spPr bwMode="auto">
          <a:xfrm>
            <a:off x="533400" y="2680933"/>
            <a:ext cx="8077200" cy="4177067"/>
          </a:xfrm>
          <a:prstGeom prst="roundRect">
            <a:avLst>
              <a:gd name="adj" fmla="val 50000"/>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Rounded Rectangle 6"/>
          <p:cNvSpPr/>
          <p:nvPr/>
        </p:nvSpPr>
        <p:spPr>
          <a:xfrm>
            <a:off x="228600" y="228600"/>
            <a:ext cx="8686800" cy="3352800"/>
          </a:xfrm>
          <a:prstGeom prst="roundRect">
            <a:avLst>
              <a:gd name="adj" fmla="val 1311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28600" y="429905"/>
            <a:ext cx="8686800" cy="2785378"/>
          </a:xfrm>
          <a:prstGeom prst="rect">
            <a:avLst/>
          </a:prstGeom>
          <a:noFill/>
        </p:spPr>
        <p:txBody>
          <a:bodyPr wrap="square" rtlCol="0">
            <a:spAutoFit/>
          </a:bodyPr>
          <a:lstStyle/>
          <a:p>
            <a:pPr algn="ctr"/>
            <a:r>
              <a:rPr lang="en-US" sz="2500" dirty="0">
                <a:latin typeface="Arial" pitchFamily="34" charset="0"/>
                <a:cs typeface="Arial" pitchFamily="34" charset="0"/>
              </a:rPr>
              <a:t>The Holy Spirit showered the gifts and </a:t>
            </a:r>
            <a:r>
              <a:rPr lang="en-US" sz="2500" dirty="0" err="1">
                <a:latin typeface="Arial" pitchFamily="34" charset="0"/>
                <a:cs typeface="Arial" pitchFamily="34" charset="0"/>
              </a:rPr>
              <a:t>charisms</a:t>
            </a:r>
            <a:r>
              <a:rPr lang="en-US" sz="2500" dirty="0">
                <a:latin typeface="Arial" pitchFamily="34" charset="0"/>
                <a:cs typeface="Arial" pitchFamily="34" charset="0"/>
              </a:rPr>
              <a:t> to all who believed in Jesus. They lived in unity praying and praising God with one heart and mind. They were praised by all. Several such communities were formed in different places. In all such places, the presence of the Holy Spirit was quite evident. The Spirit empowered them with various </a:t>
            </a:r>
            <a:r>
              <a:rPr lang="en-US" sz="2500" dirty="0" err="1">
                <a:latin typeface="Arial" pitchFamily="34" charset="0"/>
                <a:cs typeface="Arial" pitchFamily="34" charset="0"/>
              </a:rPr>
              <a:t>charisms</a:t>
            </a:r>
            <a:r>
              <a:rPr lang="en-US" sz="2500" dirty="0">
                <a:latin typeface="Arial" pitchFamily="34" charset="0"/>
                <a:cs typeface="Arial" pitchFamily="34" charset="0"/>
              </a:rPr>
              <a:t>. All of them lived and proclaimed the Gospel courageously.</a:t>
            </a:r>
            <a:endParaRPr lang="en-US" sz="2500" dirty="0">
              <a:latin typeface="Arial" pitchFamily="34" charset="0"/>
              <a:cs typeface="Arial" pitchFamily="34" charset="0"/>
            </a:endParaRPr>
          </a:p>
        </p:txBody>
      </p:sp>
      <p:pic>
        <p:nvPicPr>
          <p:cNvPr id="2050" name="Picture 2" descr="C:\Users\user\Desktop\holy-spirit-power.jpg"/>
          <p:cNvPicPr>
            <a:picLocks noChangeAspect="1" noChangeArrowheads="1"/>
          </p:cNvPicPr>
          <p:nvPr/>
        </p:nvPicPr>
        <p:blipFill>
          <a:blip r:embed="rId3" cstate="print"/>
          <a:srcRect/>
          <a:stretch>
            <a:fillRect/>
          </a:stretch>
        </p:blipFill>
        <p:spPr bwMode="auto">
          <a:xfrm>
            <a:off x="1498468" y="3429000"/>
            <a:ext cx="6121532" cy="3429000"/>
          </a:xfrm>
          <a:prstGeom prst="roundRect">
            <a:avLst>
              <a:gd name="adj" fmla="val 50000"/>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457200" y="533400"/>
            <a:ext cx="8458200" cy="5791200"/>
          </a:xfrm>
          <a:prstGeom prst="roundRect">
            <a:avLst>
              <a:gd name="adj" fmla="val 75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685800"/>
            <a:ext cx="8077200" cy="2400657"/>
          </a:xfrm>
          <a:prstGeom prst="rect">
            <a:avLst/>
          </a:prstGeom>
          <a:noFill/>
        </p:spPr>
        <p:txBody>
          <a:bodyPr wrap="square" rtlCol="0">
            <a:spAutoFit/>
          </a:bodyPr>
          <a:lstStyle/>
          <a:p>
            <a:pPr algn="ctr"/>
            <a:r>
              <a:rPr lang="en-US" sz="2500" dirty="0">
                <a:solidFill>
                  <a:srgbClr val="00B0F0"/>
                </a:solidFill>
                <a:latin typeface="Arial" pitchFamily="34" charset="0"/>
                <a:cs typeface="Arial" pitchFamily="34" charset="0"/>
              </a:rPr>
              <a:t>Those who received the Holy Spirit were filled with various gifts. </a:t>
            </a:r>
            <a:r>
              <a:rPr lang="en-US" sz="2500" b="1" dirty="0">
                <a:solidFill>
                  <a:srgbClr val="FF00FF"/>
                </a:solidFill>
                <a:latin typeface="Arial" pitchFamily="34" charset="0"/>
                <a:cs typeface="Arial" pitchFamily="34" charset="0"/>
              </a:rPr>
              <a:t>Wisdom, </a:t>
            </a:r>
            <a:r>
              <a:rPr lang="en-US" sz="2500" b="1" dirty="0">
                <a:solidFill>
                  <a:srgbClr val="FF00FF"/>
                </a:solidFill>
                <a:latin typeface="Arial" pitchFamily="34" charset="0"/>
                <a:cs typeface="Arial" pitchFamily="34" charset="0"/>
              </a:rPr>
              <a:t>understanding, counsel, knowledge, fortitude, piety and fear of God are the seven gifts of the Holy Spirit. </a:t>
            </a:r>
            <a:r>
              <a:rPr lang="en-US" sz="2500" dirty="0">
                <a:latin typeface="Arial" pitchFamily="34" charset="0"/>
                <a:cs typeface="Arial" pitchFamily="34" charset="0"/>
              </a:rPr>
              <a:t>These gifts help us grow in holiness, to walk the path of the Gospel and to proclaim the Gospel.</a:t>
            </a:r>
            <a:endParaRPr lang="en-US" sz="2500" dirty="0">
              <a:latin typeface="Arial" pitchFamily="34" charset="0"/>
              <a:cs typeface="Arial" pitchFamily="34" charset="0"/>
            </a:endParaRPr>
          </a:p>
        </p:txBody>
      </p:sp>
      <p:pic>
        <p:nvPicPr>
          <p:cNvPr id="3074" name="Picture 2" descr="C:\Users\user\Desktop\21_holy-spirit-power.jpg"/>
          <p:cNvPicPr>
            <a:picLocks noChangeAspect="1" noChangeArrowheads="1"/>
          </p:cNvPicPr>
          <p:nvPr/>
        </p:nvPicPr>
        <p:blipFill>
          <a:blip r:embed="rId3" cstate="print"/>
          <a:srcRect/>
          <a:stretch>
            <a:fillRect/>
          </a:stretch>
        </p:blipFill>
        <p:spPr bwMode="auto">
          <a:xfrm>
            <a:off x="685800" y="3429000"/>
            <a:ext cx="2743200" cy="2743200"/>
          </a:xfrm>
          <a:prstGeom prst="star32">
            <a:avLst>
              <a:gd name="adj" fmla="val 43829"/>
            </a:avLst>
          </a:prstGeom>
          <a:noFill/>
        </p:spPr>
      </p:pic>
      <p:pic>
        <p:nvPicPr>
          <p:cNvPr id="3075" name="Picture 3" descr="C:\Users\user\Desktop\gifts-of-the-holy-spirit2-720x420.jpg"/>
          <p:cNvPicPr>
            <a:picLocks noChangeAspect="1" noChangeArrowheads="1"/>
          </p:cNvPicPr>
          <p:nvPr/>
        </p:nvPicPr>
        <p:blipFill>
          <a:blip r:embed="rId4" cstate="print"/>
          <a:srcRect/>
          <a:stretch>
            <a:fillRect/>
          </a:stretch>
        </p:blipFill>
        <p:spPr bwMode="auto">
          <a:xfrm>
            <a:off x="4044950" y="3276600"/>
            <a:ext cx="4718050" cy="2752196"/>
          </a:xfrm>
          <a:prstGeom prst="star32">
            <a:avLst>
              <a:gd name="adj" fmla="val 47173"/>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28600"/>
            <a:ext cx="8686800" cy="3581400"/>
          </a:xfrm>
          <a:prstGeom prst="roundRect">
            <a:avLst>
              <a:gd name="adj" fmla="val 1311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81000"/>
            <a:ext cx="8382000" cy="3170099"/>
          </a:xfrm>
          <a:prstGeom prst="rect">
            <a:avLst/>
          </a:prstGeom>
          <a:noFill/>
        </p:spPr>
        <p:txBody>
          <a:bodyPr wrap="square" rtlCol="0">
            <a:spAutoFit/>
          </a:bodyPr>
          <a:lstStyle/>
          <a:p>
            <a:pPr algn="ctr"/>
            <a:r>
              <a:rPr lang="en-US" sz="2500" dirty="0">
                <a:latin typeface="Arial" pitchFamily="34" charset="0"/>
                <a:cs typeface="Arial" pitchFamily="34" charset="0"/>
              </a:rPr>
              <a:t>One of the important gifts of the Holy Spirit is </a:t>
            </a:r>
            <a:r>
              <a:rPr lang="en-US" sz="2500" dirty="0">
                <a:solidFill>
                  <a:srgbClr val="FF00FF"/>
                </a:solidFill>
                <a:latin typeface="Arial" pitchFamily="34" charset="0"/>
                <a:cs typeface="Arial" pitchFamily="34" charset="0"/>
              </a:rPr>
              <a:t>wisdom. Understanding, counsel and knowledge go along with it.</a:t>
            </a:r>
          </a:p>
          <a:p>
            <a:pPr algn="ctr"/>
            <a:r>
              <a:rPr lang="en-US" sz="2500" dirty="0">
                <a:latin typeface="Arial" pitchFamily="34" charset="0"/>
                <a:cs typeface="Arial" pitchFamily="34" charset="0"/>
              </a:rPr>
              <a:t>Most of the apostles Jesus chose were ordinary, ignorant people. They were not eloquent speakers. But when the Holy Spirit came, He gave them divine wisdom. They were able to discern good and evil. They began to teach others. They became the preachers and teachers </a:t>
            </a:r>
          </a:p>
          <a:p>
            <a:pPr algn="ctr"/>
            <a:r>
              <a:rPr lang="en-US" sz="2500" dirty="0">
                <a:latin typeface="Arial" pitchFamily="34" charset="0"/>
                <a:cs typeface="Arial" pitchFamily="34" charset="0"/>
              </a:rPr>
              <a:t>of the Gospel of Jesus.</a:t>
            </a:r>
            <a:endParaRPr lang="en-US" sz="2500" dirty="0">
              <a:latin typeface="Arial" pitchFamily="34" charset="0"/>
              <a:cs typeface="Arial" pitchFamily="34" charset="0"/>
            </a:endParaRPr>
          </a:p>
        </p:txBody>
      </p:sp>
      <p:pic>
        <p:nvPicPr>
          <p:cNvPr id="4098" name="Picture 2" descr="C:\Users\user\Desktop\the-holy-spirit-roberto-rivera.jpg"/>
          <p:cNvPicPr>
            <a:picLocks noChangeAspect="1" noChangeArrowheads="1"/>
          </p:cNvPicPr>
          <p:nvPr/>
        </p:nvPicPr>
        <p:blipFill>
          <a:blip r:embed="rId3" cstate="print"/>
          <a:srcRect/>
          <a:stretch>
            <a:fillRect/>
          </a:stretch>
        </p:blipFill>
        <p:spPr bwMode="auto">
          <a:xfrm>
            <a:off x="533400" y="3161745"/>
            <a:ext cx="2590800" cy="3696255"/>
          </a:xfrm>
          <a:prstGeom prst="rect">
            <a:avLst/>
          </a:prstGeom>
          <a:noFill/>
          <a:effectLst>
            <a:softEdge rad="635000"/>
          </a:effectLst>
        </p:spPr>
      </p:pic>
      <p:pic>
        <p:nvPicPr>
          <p:cNvPr id="9" name="Picture 2" descr="C:\Users\user\Desktop\apostles.jpg"/>
          <p:cNvPicPr>
            <a:picLocks noChangeAspect="1" noChangeArrowheads="1"/>
          </p:cNvPicPr>
          <p:nvPr/>
        </p:nvPicPr>
        <p:blipFill>
          <a:blip r:embed="rId4" cstate="print"/>
          <a:srcRect b="12666"/>
          <a:stretch>
            <a:fillRect/>
          </a:stretch>
        </p:blipFill>
        <p:spPr bwMode="auto">
          <a:xfrm>
            <a:off x="3581400" y="3962400"/>
            <a:ext cx="5451878" cy="2819400"/>
          </a:xfrm>
          <a:prstGeom prst="rect">
            <a:avLst/>
          </a:prstGeom>
          <a:noFill/>
        </p:spPr>
      </p:pic>
      <p:sp>
        <p:nvSpPr>
          <p:cNvPr id="10" name="Freeform 9"/>
          <p:cNvSpPr/>
          <p:nvPr/>
        </p:nvSpPr>
        <p:spPr>
          <a:xfrm>
            <a:off x="4572000" y="38862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105400" y="38862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715000" y="3810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6629400" y="3810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7315200" y="3810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8001000" y="39624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8077200" y="48768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7239000" y="4953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6400800" y="48768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10200" y="4953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4724400" y="49530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4191000" y="5029200"/>
            <a:ext cx="115269" cy="305469"/>
          </a:xfrm>
          <a:custGeom>
            <a:avLst/>
            <a:gdLst>
              <a:gd name="connsiteX0" fmla="*/ 138896 w 357496"/>
              <a:gd name="connsiteY0" fmla="*/ 903310 h 947384"/>
              <a:gd name="connsiteX1" fmla="*/ 81023 w 357496"/>
              <a:gd name="connsiteY1" fmla="*/ 857011 h 947384"/>
              <a:gd name="connsiteX2" fmla="*/ 11575 w 357496"/>
              <a:gd name="connsiteY2" fmla="*/ 775988 h 947384"/>
              <a:gd name="connsiteX3" fmla="*/ 0 w 357496"/>
              <a:gd name="connsiteY3" fmla="*/ 741264 h 947384"/>
              <a:gd name="connsiteX4" fmla="*/ 11575 w 357496"/>
              <a:gd name="connsiteY4" fmla="*/ 498196 h 947384"/>
              <a:gd name="connsiteX5" fmla="*/ 69448 w 357496"/>
              <a:gd name="connsiteY5" fmla="*/ 417173 h 947384"/>
              <a:gd name="connsiteX6" fmla="*/ 150471 w 357496"/>
              <a:gd name="connsiteY6" fmla="*/ 347725 h 947384"/>
              <a:gd name="connsiteX7" fmla="*/ 173620 w 357496"/>
              <a:gd name="connsiteY7" fmla="*/ 301426 h 947384"/>
              <a:gd name="connsiteX8" fmla="*/ 196770 w 357496"/>
              <a:gd name="connsiteY8" fmla="*/ 266702 h 947384"/>
              <a:gd name="connsiteX9" fmla="*/ 208344 w 357496"/>
              <a:gd name="connsiteY9" fmla="*/ 197254 h 947384"/>
              <a:gd name="connsiteX10" fmla="*/ 219919 w 357496"/>
              <a:gd name="connsiteY10" fmla="*/ 12059 h 947384"/>
              <a:gd name="connsiteX11" fmla="*/ 231494 w 357496"/>
              <a:gd name="connsiteY11" fmla="*/ 46783 h 947384"/>
              <a:gd name="connsiteX12" fmla="*/ 254643 w 357496"/>
              <a:gd name="connsiteY12" fmla="*/ 127806 h 947384"/>
              <a:gd name="connsiteX13" fmla="*/ 243068 w 357496"/>
              <a:gd name="connsiteY13" fmla="*/ 313001 h 947384"/>
              <a:gd name="connsiteX14" fmla="*/ 243068 w 357496"/>
              <a:gd name="connsiteY14" fmla="*/ 347725 h 947384"/>
              <a:gd name="connsiteX15" fmla="*/ 277792 w 357496"/>
              <a:gd name="connsiteY15" fmla="*/ 313001 h 947384"/>
              <a:gd name="connsiteX16" fmla="*/ 289367 w 357496"/>
              <a:gd name="connsiteY16" fmla="*/ 278277 h 947384"/>
              <a:gd name="connsiteX17" fmla="*/ 266218 w 357496"/>
              <a:gd name="connsiteY17" fmla="*/ 394024 h 947384"/>
              <a:gd name="connsiteX18" fmla="*/ 277792 w 357496"/>
              <a:gd name="connsiteY18" fmla="*/ 556069 h 947384"/>
              <a:gd name="connsiteX19" fmla="*/ 289367 w 357496"/>
              <a:gd name="connsiteY19" fmla="*/ 509771 h 947384"/>
              <a:gd name="connsiteX20" fmla="*/ 312516 w 357496"/>
              <a:gd name="connsiteY20" fmla="*/ 486621 h 947384"/>
              <a:gd name="connsiteX21" fmla="*/ 324091 w 357496"/>
              <a:gd name="connsiteY21" fmla="*/ 590793 h 947384"/>
              <a:gd name="connsiteX22" fmla="*/ 312516 w 357496"/>
              <a:gd name="connsiteY22" fmla="*/ 845437 h 947384"/>
              <a:gd name="connsiteX23" fmla="*/ 266218 w 357496"/>
              <a:gd name="connsiteY23" fmla="*/ 914885 h 947384"/>
              <a:gd name="connsiteX24" fmla="*/ 231494 w 357496"/>
              <a:gd name="connsiteY24" fmla="*/ 926459 h 947384"/>
              <a:gd name="connsiteX25" fmla="*/ 115747 w 357496"/>
              <a:gd name="connsiteY25" fmla="*/ 880161 h 947384"/>
              <a:gd name="connsiteX26" fmla="*/ 138896 w 357496"/>
              <a:gd name="connsiteY26" fmla="*/ 903310 h 94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496" h="947384">
                <a:moveTo>
                  <a:pt x="138896" y="903310"/>
                </a:moveTo>
                <a:cubicBezTo>
                  <a:pt x="133109" y="899452"/>
                  <a:pt x="122907" y="905876"/>
                  <a:pt x="81023" y="857011"/>
                </a:cubicBezTo>
                <a:cubicBezTo>
                  <a:pt x="46847" y="817139"/>
                  <a:pt x="32834" y="818506"/>
                  <a:pt x="11575" y="775988"/>
                </a:cubicBezTo>
                <a:cubicBezTo>
                  <a:pt x="6119" y="765075"/>
                  <a:pt x="3858" y="752839"/>
                  <a:pt x="0" y="741264"/>
                </a:cubicBezTo>
                <a:cubicBezTo>
                  <a:pt x="3858" y="660241"/>
                  <a:pt x="4839" y="579030"/>
                  <a:pt x="11575" y="498196"/>
                </a:cubicBezTo>
                <a:cubicBezTo>
                  <a:pt x="14934" y="457882"/>
                  <a:pt x="41563" y="445058"/>
                  <a:pt x="69448" y="417173"/>
                </a:cubicBezTo>
                <a:cubicBezTo>
                  <a:pt x="117813" y="368808"/>
                  <a:pt x="91077" y="392270"/>
                  <a:pt x="150471" y="347725"/>
                </a:cubicBezTo>
                <a:cubicBezTo>
                  <a:pt x="158187" y="332292"/>
                  <a:pt x="165059" y="316407"/>
                  <a:pt x="173620" y="301426"/>
                </a:cubicBezTo>
                <a:cubicBezTo>
                  <a:pt x="180522" y="289348"/>
                  <a:pt x="192371" y="279899"/>
                  <a:pt x="196770" y="266702"/>
                </a:cubicBezTo>
                <a:cubicBezTo>
                  <a:pt x="204191" y="244438"/>
                  <a:pt x="204486" y="220403"/>
                  <a:pt x="208344" y="197254"/>
                </a:cubicBezTo>
                <a:cubicBezTo>
                  <a:pt x="212202" y="135522"/>
                  <a:pt x="210514" y="73192"/>
                  <a:pt x="219919" y="12059"/>
                </a:cubicBezTo>
                <a:cubicBezTo>
                  <a:pt x="221774" y="0"/>
                  <a:pt x="228142" y="35052"/>
                  <a:pt x="231494" y="46783"/>
                </a:cubicBezTo>
                <a:cubicBezTo>
                  <a:pt x="260561" y="148520"/>
                  <a:pt x="226890" y="44550"/>
                  <a:pt x="254643" y="127806"/>
                </a:cubicBezTo>
                <a:cubicBezTo>
                  <a:pt x="250785" y="189538"/>
                  <a:pt x="251425" y="251716"/>
                  <a:pt x="243068" y="313001"/>
                </a:cubicBezTo>
                <a:cubicBezTo>
                  <a:pt x="231835" y="395373"/>
                  <a:pt x="197082" y="402908"/>
                  <a:pt x="243068" y="347725"/>
                </a:cubicBezTo>
                <a:cubicBezTo>
                  <a:pt x="253547" y="335150"/>
                  <a:pt x="266217" y="324576"/>
                  <a:pt x="277792" y="313001"/>
                </a:cubicBezTo>
                <a:cubicBezTo>
                  <a:pt x="281650" y="301426"/>
                  <a:pt x="289367" y="266076"/>
                  <a:pt x="289367" y="278277"/>
                </a:cubicBezTo>
                <a:cubicBezTo>
                  <a:pt x="289367" y="331474"/>
                  <a:pt x="280471" y="351263"/>
                  <a:pt x="266218" y="394024"/>
                </a:cubicBezTo>
                <a:cubicBezTo>
                  <a:pt x="270076" y="448039"/>
                  <a:pt x="267172" y="502968"/>
                  <a:pt x="277792" y="556069"/>
                </a:cubicBezTo>
                <a:cubicBezTo>
                  <a:pt x="280912" y="571668"/>
                  <a:pt x="282253" y="523999"/>
                  <a:pt x="289367" y="509771"/>
                </a:cubicBezTo>
                <a:cubicBezTo>
                  <a:pt x="294247" y="500010"/>
                  <a:pt x="304800" y="494338"/>
                  <a:pt x="312516" y="486621"/>
                </a:cubicBezTo>
                <a:cubicBezTo>
                  <a:pt x="357496" y="531601"/>
                  <a:pt x="330862" y="492620"/>
                  <a:pt x="324091" y="590793"/>
                </a:cubicBezTo>
                <a:cubicBezTo>
                  <a:pt x="318245" y="675561"/>
                  <a:pt x="327453" y="761791"/>
                  <a:pt x="312516" y="845437"/>
                </a:cubicBezTo>
                <a:cubicBezTo>
                  <a:pt x="307625" y="872826"/>
                  <a:pt x="292612" y="906087"/>
                  <a:pt x="266218" y="914885"/>
                </a:cubicBezTo>
                <a:lnTo>
                  <a:pt x="231494" y="926459"/>
                </a:lnTo>
                <a:cubicBezTo>
                  <a:pt x="131853" y="915389"/>
                  <a:pt x="132552" y="947384"/>
                  <a:pt x="115747" y="880161"/>
                </a:cubicBezTo>
                <a:cubicBezTo>
                  <a:pt x="114811" y="876418"/>
                  <a:pt x="144683" y="907168"/>
                  <a:pt x="138896" y="903310"/>
                </a:cubicBezTo>
                <a:close/>
              </a:path>
            </a:pathLst>
          </a:custGeom>
          <a:gradFill flip="none" rotWithShape="1">
            <a:gsLst>
              <a:gs pos="0">
                <a:srgbClr val="FFFF00"/>
              </a:gs>
              <a:gs pos="50000">
                <a:srgbClr val="FF0000"/>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228600"/>
            <a:ext cx="8686800" cy="63246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57200" y="3754666"/>
            <a:ext cx="8229600" cy="2569934"/>
          </a:xfrm>
          <a:prstGeom prst="rect">
            <a:avLst/>
          </a:prstGeom>
          <a:noFill/>
        </p:spPr>
        <p:txBody>
          <a:bodyPr wrap="square" rtlCol="0">
            <a:spAutoFit/>
          </a:bodyPr>
          <a:lstStyle/>
          <a:p>
            <a:pPr algn="ctr"/>
            <a:r>
              <a:rPr lang="en-US" sz="2300" b="1" dirty="0">
                <a:solidFill>
                  <a:srgbClr val="FF0000"/>
                </a:solidFill>
                <a:latin typeface="Arial" pitchFamily="34" charset="0"/>
                <a:cs typeface="Arial" pitchFamily="34" charset="0"/>
              </a:rPr>
              <a:t>Another important gift of the Holy Spirit is fortitude.</a:t>
            </a:r>
          </a:p>
          <a:p>
            <a:pPr algn="ctr"/>
            <a:r>
              <a:rPr lang="en-US" sz="2300" dirty="0">
                <a:latin typeface="Arial" pitchFamily="34" charset="0"/>
                <a:cs typeface="Arial" pitchFamily="34" charset="0"/>
              </a:rPr>
              <a:t>Most of the disciples of Jesus were cowards. That is why when they saw that  Jesus was captured, all of them ran away. But when the Holy Spirit came, they were strengthened and received the gift of fortitude. Thus they began to proclaim Jesus publicly. Similarly when the Holy Spirit comes upon us too will be fortified and strengthened.</a:t>
            </a:r>
            <a:endParaRPr lang="en-US" sz="2300" dirty="0">
              <a:latin typeface="Arial" pitchFamily="34" charset="0"/>
              <a:cs typeface="Arial" pitchFamily="34" charset="0"/>
            </a:endParaRPr>
          </a:p>
        </p:txBody>
      </p:sp>
      <p:pic>
        <p:nvPicPr>
          <p:cNvPr id="6" name="Picture 2" descr="C:\Users\user\Desktop\the-holy-spirit-roberto-rivera.jpg"/>
          <p:cNvPicPr>
            <a:picLocks noChangeAspect="1" noChangeArrowheads="1"/>
          </p:cNvPicPr>
          <p:nvPr/>
        </p:nvPicPr>
        <p:blipFill>
          <a:blip r:embed="rId3" cstate="print"/>
          <a:srcRect/>
          <a:stretch>
            <a:fillRect/>
          </a:stretch>
        </p:blipFill>
        <p:spPr bwMode="auto">
          <a:xfrm>
            <a:off x="3276600" y="228600"/>
            <a:ext cx="2590800" cy="3696255"/>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228600"/>
            <a:ext cx="8686800" cy="63246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57200" y="353705"/>
            <a:ext cx="8229600" cy="2015936"/>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Two other gifts of the Holy Spirit are piety and fear of God.</a:t>
            </a:r>
            <a:r>
              <a:rPr lang="en-US" sz="2500" dirty="0">
                <a:latin typeface="Arial" pitchFamily="34" charset="0"/>
                <a:cs typeface="Arial" pitchFamily="34" charset="0"/>
              </a:rPr>
              <a:t> They enable us to lead a life pleasing to God. These gifts inspire us to do what is pleasing to God and avoid what is displeasing to Him Using these gifts let us grow as the beloved ones of God.</a:t>
            </a:r>
            <a:endParaRPr lang="en-US" sz="2500" dirty="0">
              <a:latin typeface="Arial" pitchFamily="34" charset="0"/>
              <a:cs typeface="Arial" pitchFamily="34" charset="0"/>
            </a:endParaRPr>
          </a:p>
        </p:txBody>
      </p:sp>
      <p:pic>
        <p:nvPicPr>
          <p:cNvPr id="8" name="Picture 3" descr="C:\Users\user\Desktop\hsp-logo.png"/>
          <p:cNvPicPr>
            <a:picLocks noChangeAspect="1" noChangeArrowheads="1"/>
          </p:cNvPicPr>
          <p:nvPr/>
        </p:nvPicPr>
        <p:blipFill>
          <a:blip r:embed="rId3" cstate="print"/>
          <a:srcRect/>
          <a:stretch>
            <a:fillRect/>
          </a:stretch>
        </p:blipFill>
        <p:spPr bwMode="auto">
          <a:xfrm>
            <a:off x="3159124" y="2504559"/>
            <a:ext cx="2784475" cy="3591441"/>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2514600"/>
          </a:xfrm>
        </p:spPr>
        <p:txBody>
          <a:bodyPr>
            <a:noAutofit/>
          </a:bodyPr>
          <a:lstStyle/>
          <a:p>
            <a:pPr marL="457200" indent="-457200" algn="just">
              <a:buNone/>
            </a:pPr>
            <a:r>
              <a:rPr lang="en-US" sz="2500" dirty="0">
                <a:solidFill>
                  <a:schemeClr val="tx1"/>
                </a:solidFill>
                <a:latin typeface="Arial" pitchFamily="34" charset="0"/>
                <a:cs typeface="Arial" pitchFamily="34" charset="0"/>
              </a:rPr>
              <a:t>1.	</a:t>
            </a:r>
            <a:r>
              <a:rPr lang="en-US" sz="2500" dirty="0">
                <a:solidFill>
                  <a:schemeClr val="tx1"/>
                </a:solidFill>
                <a:latin typeface="Arial" pitchFamily="34" charset="0"/>
                <a:cs typeface="Arial" pitchFamily="34" charset="0"/>
              </a:rPr>
              <a:t>Which book describes the life of the early Christians? </a:t>
            </a:r>
            <a:endParaRPr lang="en-US" sz="2500" dirty="0">
              <a:solidFill>
                <a:schemeClr val="tx1"/>
              </a:solidFill>
              <a:latin typeface="Arial" pitchFamily="34" charset="0"/>
              <a:cs typeface="Arial" pitchFamily="34" charset="0"/>
            </a:endParaRPr>
          </a:p>
          <a:p>
            <a:pPr marL="457200" indent="-457200" algn="just">
              <a:buNone/>
            </a:pPr>
            <a:r>
              <a:rPr lang="en-US" sz="2500" dirty="0">
                <a:solidFill>
                  <a:schemeClr val="tx1"/>
                </a:solidFill>
                <a:latin typeface="Arial" pitchFamily="34" charset="0"/>
                <a:cs typeface="Arial" pitchFamily="34" charset="0"/>
              </a:rPr>
              <a:t>2.	</a:t>
            </a:r>
            <a:r>
              <a:rPr lang="en-US" sz="2500" dirty="0">
                <a:solidFill>
                  <a:schemeClr val="tx1"/>
                </a:solidFill>
                <a:latin typeface="Arial" pitchFamily="34" charset="0"/>
                <a:cs typeface="Arial" pitchFamily="34" charset="0"/>
              </a:rPr>
              <a:t>What are the specific features of the early Christians?</a:t>
            </a:r>
            <a:endParaRPr lang="en-US" sz="2500" dirty="0">
              <a:solidFill>
                <a:schemeClr val="tx1"/>
              </a:solidFill>
              <a:latin typeface="Arial" pitchFamily="34" charset="0"/>
              <a:cs typeface="Arial" pitchFamily="34" charset="0"/>
            </a:endParaRPr>
          </a:p>
          <a:p>
            <a:pPr marL="457200" indent="-457200">
              <a:buNone/>
            </a:pPr>
            <a:r>
              <a:rPr lang="en-US" sz="2500" dirty="0">
                <a:solidFill>
                  <a:schemeClr val="tx1"/>
                </a:solidFill>
                <a:latin typeface="Arial" pitchFamily="34" charset="0"/>
                <a:cs typeface="Arial" pitchFamily="34" charset="0"/>
              </a:rPr>
              <a:t>3.	</a:t>
            </a:r>
            <a:r>
              <a:rPr lang="en-US" sz="2500" dirty="0">
                <a:solidFill>
                  <a:schemeClr val="tx1"/>
                </a:solidFill>
                <a:latin typeface="Arial" pitchFamily="34" charset="0"/>
                <a:cs typeface="Arial" pitchFamily="34" charset="0"/>
              </a:rPr>
              <a:t>In what all ways do the gifts of the Holy Spirit help us?</a:t>
            </a:r>
            <a:endParaRPr lang="en-US" sz="2500" dirty="0">
              <a:solidFill>
                <a:schemeClr val="tx1"/>
              </a:solidFill>
              <a:latin typeface="Arial" pitchFamily="34" charset="0"/>
              <a:cs typeface="Arial" pitchFamily="34" charset="0"/>
            </a:endParaRPr>
          </a:p>
          <a:p>
            <a:pPr marL="457200" indent="-457200" algn="just">
              <a:buNone/>
            </a:pPr>
            <a:r>
              <a:rPr lang="en-US" sz="2500" dirty="0">
                <a:solidFill>
                  <a:schemeClr val="tx1"/>
                </a:solidFill>
                <a:latin typeface="Arial" pitchFamily="34" charset="0"/>
                <a:cs typeface="Arial" pitchFamily="34" charset="0"/>
              </a:rPr>
              <a:t>4.	</a:t>
            </a:r>
            <a:r>
              <a:rPr lang="en-US" sz="2500" dirty="0">
                <a:solidFill>
                  <a:schemeClr val="tx1"/>
                </a:solidFill>
                <a:latin typeface="Arial" pitchFamily="34" charset="0"/>
                <a:cs typeface="Arial" pitchFamily="34" charset="0"/>
              </a:rPr>
              <a:t>What are the gifts of the Holy Spirit?</a:t>
            </a:r>
            <a:endParaRPr lang="en-US" sz="2500" dirty="0">
              <a:solidFill>
                <a:schemeClr val="tx1"/>
              </a:solidFill>
              <a:latin typeface="Arial" pitchFamily="34" charset="0"/>
              <a:cs typeface="Arial" pitchFamily="34" charset="0"/>
            </a:endParaRP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2345</TotalTime>
  <Words>558</Words>
  <Application>Microsoft Office PowerPoint</Application>
  <PresentationFormat>On-screen Show (4:3)</PresentationFormat>
  <Paragraphs>52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Trek</vt:lpstr>
      <vt:lpstr>CATECHETICAL TEXTBOOK SERIES OF THE SYRO - MALABAR CHURCH</vt:lpstr>
      <vt:lpstr>Lesson 14  People Led By The Spirit</vt:lpstr>
      <vt:lpstr>Slide 3</vt:lpstr>
      <vt:lpstr>Slide 4</vt:lpstr>
      <vt:lpstr>Slide 5</vt:lpstr>
      <vt:lpstr>Slide 6</vt:lpstr>
      <vt:lpstr>Slide 7</vt:lpstr>
      <vt:lpstr>Slide 8</vt:lpstr>
      <vt:lpstr>Let us find out the answers</vt:lpstr>
      <vt:lpstr>Let us pray</vt:lpstr>
      <vt:lpstr>Slide 11</vt:lpstr>
      <vt:lpstr>Ridle</vt:lpstr>
      <vt:lpstr>Learn by heart</vt:lpstr>
      <vt:lpstr>Slide 14</vt:lpstr>
      <vt:lpstr>My decision</vt:lpstr>
      <vt:lpstr>Slide 16</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792</cp:revision>
  <dcterms:created xsi:type="dcterms:W3CDTF">2014-03-08T17:50:03Z</dcterms:created>
  <dcterms:modified xsi:type="dcterms:W3CDTF">2015-09-04T07:13:45Z</dcterms:modified>
</cp:coreProperties>
</file>